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329" r:id="rId3"/>
    <p:sldId id="330" r:id="rId4"/>
    <p:sldId id="331" r:id="rId5"/>
    <p:sldId id="333" r:id="rId6"/>
    <p:sldId id="33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2" autoAdjust="0"/>
  </p:normalViewPr>
  <p:slideViewPr>
    <p:cSldViewPr>
      <p:cViewPr>
        <p:scale>
          <a:sx n="60" d="100"/>
          <a:sy n="60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FBD7-8BD6-456A-A844-9F6CD0077AB4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1ADF5-BB3E-4690-A689-F0CE8A257C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6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46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439B0-F34E-4DBA-A0A6-0E7CB7224B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1400" b="1" dirty="0" smtClean="0"/>
              <a:t>Marine ecosystems and species, </a:t>
            </a:r>
            <a:r>
              <a:rPr lang="en-GB" sz="1200" dirty="0" smtClean="0"/>
              <a:t>incl. in the open ocean or deep sea (i.e., corals, kelp, plankton and marine fauna)</a:t>
            </a:r>
          </a:p>
          <a:p>
            <a:r>
              <a:rPr lang="en-GB" sz="1400" b="1" dirty="0" smtClean="0"/>
              <a:t>Important role in the carbon cycle </a:t>
            </a:r>
            <a:r>
              <a:rPr lang="en-GB" sz="1200" dirty="0" smtClean="0"/>
              <a:t>– only a healthy ocean can maintain its climate services</a:t>
            </a:r>
          </a:p>
          <a:p>
            <a:r>
              <a:rPr lang="en-GB" sz="1400" b="1" dirty="0" smtClean="0"/>
              <a:t>?? Long-term storage</a:t>
            </a:r>
          </a:p>
          <a:p>
            <a:r>
              <a:rPr lang="en-GB" sz="1400" b="1" dirty="0" smtClean="0"/>
              <a:t>?? National carbon balances</a:t>
            </a:r>
          </a:p>
          <a:p>
            <a:endParaRPr lang="en-GB" sz="1400" b="1" dirty="0" smtClean="0"/>
          </a:p>
          <a:p>
            <a:pPr algn="l"/>
            <a:r>
              <a:rPr lang="en-GB" sz="1400" b="1" dirty="0" smtClean="0"/>
              <a:t>As part of the UNFCCC / incentive mechanism??</a:t>
            </a:r>
          </a:p>
          <a:p>
            <a:pPr algn="l"/>
            <a:r>
              <a:rPr lang="en-GB" sz="1400" b="1" dirty="0" smtClean="0"/>
              <a:t>We need a thoughtful debate </a:t>
            </a:r>
          </a:p>
          <a:p>
            <a:endParaRPr lang="en-GB" sz="1400" b="1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92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4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01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ADF5-BB3E-4690-A689-F0CE8A257C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0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4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5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9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1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1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0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6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1E53-ED40-4E78-8D6B-58DA0236D001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32C1-AF28-4AE6-A9A6-D32389148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o.org/en/OurWork/Environment/PollutionPrevention/AirPollution/Pages/Greenhouse-Gas-Studies-2014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ttyimages_84869036.jpg"/>
          <p:cNvPicPr>
            <a:picLocks noChangeAspect="1"/>
          </p:cNvPicPr>
          <p:nvPr/>
        </p:nvPicPr>
        <p:blipFill>
          <a:blip r:embed="rId3">
            <a:lum brigh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474" y="0"/>
            <a:ext cx="10317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5319099"/>
            <a:ext cx="7380312" cy="1440160"/>
          </a:xfr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>
            <a:noAutofit/>
          </a:bodyPr>
          <a:lstStyle/>
          <a:p>
            <a:pPr algn="r">
              <a:spcBef>
                <a:spcPts val="1200"/>
              </a:spcBef>
            </a:pP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Oceans Day at COP21</a:t>
            </a:r>
            <a:br>
              <a:rPr lang="en-US" sz="3200" b="1" dirty="0" smtClean="0"/>
            </a:br>
            <a:r>
              <a:rPr lang="en-GB" sz="2400" b="1" dirty="0" smtClean="0"/>
              <a:t>04 December 2015 – UNFCCC COP21 Paris</a:t>
            </a:r>
            <a:r>
              <a:rPr lang="en-GB" sz="2400" b="1" dirty="0"/>
              <a:t>, </a:t>
            </a:r>
            <a:r>
              <a:rPr lang="en-GB" sz="2400" b="1" dirty="0" smtClean="0"/>
              <a:t>France</a:t>
            </a:r>
            <a:br>
              <a:rPr lang="en-GB" sz="2400" b="1" dirty="0" smtClean="0"/>
            </a:br>
            <a:r>
              <a:rPr lang="en-GB" sz="2400" b="1" dirty="0" err="1" smtClean="0"/>
              <a:t>Dorothée</a:t>
            </a:r>
            <a:r>
              <a:rPr lang="en-GB" sz="2400" b="1" dirty="0" smtClean="0"/>
              <a:t> Herr, GMPP, IUCN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US" sz="3200" b="1" dirty="0" smtClean="0"/>
              <a:t> </a:t>
            </a:r>
            <a:endParaRPr lang="en-GB" sz="32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5616" y="2253382"/>
            <a:ext cx="7092280" cy="2039714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3600" b="1" dirty="0"/>
              <a:t>Panel 3. Mitigation and the </a:t>
            </a:r>
            <a:r>
              <a:rPr lang="en-US" sz="3600" b="1" dirty="0" smtClean="0"/>
              <a:t>Oceans</a:t>
            </a:r>
          </a:p>
          <a:p>
            <a:pPr>
              <a:spcBef>
                <a:spcPts val="1200"/>
              </a:spcBef>
            </a:pPr>
            <a:r>
              <a:rPr lang="en-US" sz="4000" b="1" dirty="0"/>
              <a:t>Setting the Stage: Issues and Prospects </a:t>
            </a:r>
            <a:r>
              <a:rPr lang="en-US" sz="4000" b="1" dirty="0" smtClean="0"/>
              <a:t>for Mitigation </a:t>
            </a:r>
            <a:r>
              <a:rPr lang="en-US" sz="4000" b="1" dirty="0"/>
              <a:t>Efforts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US" sz="4000" b="1" dirty="0" smtClean="0"/>
              <a:t> 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28" y="5309554"/>
            <a:ext cx="1490377" cy="14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2"/>
          <a:stretch>
            <a:fillRect/>
          </a:stretch>
        </p:blipFill>
        <p:spPr bwMode="auto">
          <a:xfrm>
            <a:off x="-357187" y="0"/>
            <a:ext cx="3536156" cy="391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8234" y="3448433"/>
            <a:ext cx="3429000" cy="3429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0"/>
            <a:ext cx="3881438" cy="34424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344" y="3434543"/>
            <a:ext cx="3442890" cy="34428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9344" y="-73819"/>
            <a:ext cx="3929063" cy="35028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/>
          </p:cNvSpPr>
          <p:nvPr/>
        </p:nvSpPr>
        <p:spPr bwMode="auto">
          <a:xfrm>
            <a:off x="976313" y="6508269"/>
            <a:ext cx="8295540" cy="140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Photos clockwise from top left: ©  Steve Crooks, ©  CI/photo by Sarah Hoyt, ©  M.A. Mateo, ©  Keith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Ellenbogen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, ©  Jeff </a:t>
            </a:r>
            <a:r>
              <a:rPr lang="en-US" sz="900" dirty="0" err="1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Yonover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HelveticaNeueLT Std" pitchFamily="-84" charset="0"/>
                <a:ea typeface="HelveticaNeueLT Std" pitchFamily="-84" charset="0"/>
                <a:cs typeface="HelveticaNeueLT Std" pitchFamily="-84" charset="0"/>
                <a:sym typeface="HelveticaNeueLT Std" pitchFamily="-84" charset="0"/>
              </a:rPr>
              <a:t>, ©  CI/photo by Sarah Hoyt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" b="260"/>
          <a:stretch/>
        </p:blipFill>
        <p:spPr bwMode="auto">
          <a:xfrm>
            <a:off x="-1375172" y="3443690"/>
            <a:ext cx="4446984" cy="340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15616" y="2708920"/>
            <a:ext cx="7092280" cy="108012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1. Coastal (blue) carbon wetlands</a:t>
            </a: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5396" y="1451217"/>
            <a:ext cx="7094909" cy="3345935"/>
            <a:chOff x="1125396" y="1451217"/>
            <a:chExt cx="7094909" cy="33459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4674164" y="2083328"/>
              <a:ext cx="3546140" cy="54006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National GHG inventories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125396" y="2088510"/>
              <a:ext cx="1216375" cy="54006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REDD+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125396" y="1456399"/>
              <a:ext cx="1172873" cy="54006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NAMAs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3600204" y="1451217"/>
              <a:ext cx="4620100" cy="54006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IPCC 2013 Wetlands Supplement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2463624" y="2075524"/>
              <a:ext cx="1216375" cy="54006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INDCs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5124083" y="3885929"/>
              <a:ext cx="3096222" cy="540060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Carbon offset projects 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1128474" y="3879378"/>
              <a:ext cx="3533281" cy="917774"/>
            </a:xfrm>
            <a:prstGeom prst="rect">
              <a:avLst/>
            </a:prstGeom>
            <a:solidFill>
              <a:schemeClr val="tx2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Other policies</a:t>
              </a:r>
            </a:p>
            <a:p>
              <a:pPr algn="l">
                <a:spcBef>
                  <a:spcPts val="1200"/>
                </a:spcBef>
              </a:pPr>
              <a:r>
                <a:rPr lang="en-GB" sz="2400" b="1" dirty="0" smtClean="0">
                  <a:solidFill>
                    <a:schemeClr val="bg1"/>
                  </a:solidFill>
                </a:rPr>
                <a:t>National / International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455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936" y="1432922"/>
            <a:ext cx="4043185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2. Ocean (Blue) Carbon  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And The UNFCCC?</a:t>
            </a:r>
          </a:p>
          <a:p>
            <a:pPr marL="457200" indent="-45720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And other MEAs  </a:t>
            </a:r>
            <a:endParaRPr lang="de-DE" sz="3200" b="1" cap="smal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" y="-1"/>
            <a:ext cx="3608961" cy="414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69" y="3081412"/>
            <a:ext cx="1619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8" y="4732876"/>
            <a:ext cx="7985683" cy="19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81412"/>
            <a:ext cx="239654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"/>
            <a:ext cx="1784240" cy="13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16200000">
            <a:off x="6827313" y="4714569"/>
            <a:ext cx="34860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Laffoley</a:t>
            </a:r>
            <a:r>
              <a:rPr lang="en-US" sz="900" dirty="0"/>
              <a:t>, D., Baxter, J. M., </a:t>
            </a:r>
            <a:r>
              <a:rPr lang="en-US" sz="900" dirty="0" err="1"/>
              <a:t>Thevenon</a:t>
            </a:r>
            <a:r>
              <a:rPr lang="en-US" sz="900" dirty="0"/>
              <a:t>, F. and Oliver, J. (editors). 2014. The Significance and Management of Natural Carbon Stores in the Open Ocean. Full report. Gland, Switzerland: IUCN. 124 pp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493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3831" y="3515524"/>
            <a:ext cx="7174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2000" b="1" dirty="0"/>
              <a:t>Ship Energy Efficiency Management Plan (SEEMP)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2000" b="1" dirty="0"/>
              <a:t>Energy Efficiency Design Index (</a:t>
            </a:r>
            <a:r>
              <a:rPr lang="en-GB" sz="2000" b="1" dirty="0" smtClean="0"/>
              <a:t>EEDI)</a:t>
            </a:r>
            <a:endParaRPr lang="en-GB" sz="2000" b="1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2000" b="1" dirty="0" smtClean="0"/>
              <a:t>Integrated </a:t>
            </a:r>
            <a:r>
              <a:rPr lang="en-GB" sz="2000" b="1" dirty="0"/>
              <a:t>Technical Co-operation Programme (ITCP)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036" y="148164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Maritime transport emits around </a:t>
            </a:r>
            <a:r>
              <a:rPr lang="en-US" sz="2000" dirty="0" smtClean="0"/>
              <a:t>1.000 </a:t>
            </a:r>
            <a:r>
              <a:rPr lang="en-US" sz="2000" dirty="0"/>
              <a:t>million </a:t>
            </a:r>
            <a:r>
              <a:rPr lang="en-US" sz="2000" dirty="0" err="1"/>
              <a:t>tonnes</a:t>
            </a:r>
            <a:r>
              <a:rPr lang="en-US" sz="2000" dirty="0"/>
              <a:t> of CO</a:t>
            </a:r>
            <a:r>
              <a:rPr lang="en-US" sz="2000" baseline="-25000" dirty="0"/>
              <a:t>2</a:t>
            </a:r>
            <a:r>
              <a:rPr lang="en-US" sz="2000" dirty="0"/>
              <a:t> annually and is responsible for </a:t>
            </a:r>
            <a:r>
              <a:rPr lang="en-US" sz="2000" dirty="0" smtClean="0"/>
              <a:t>about </a:t>
            </a:r>
            <a:r>
              <a:rPr lang="en-US" sz="2000" b="1" dirty="0" smtClean="0"/>
              <a:t>2.5</a:t>
            </a:r>
            <a:r>
              <a:rPr lang="en-US" sz="2000" b="1" dirty="0"/>
              <a:t>% of global </a:t>
            </a:r>
            <a:r>
              <a:rPr lang="en-US" sz="2000" b="1" dirty="0" smtClean="0"/>
              <a:t>GHG emissions</a:t>
            </a:r>
            <a:r>
              <a:rPr lang="en-US" sz="2000" b="1" dirty="0"/>
              <a:t> </a:t>
            </a:r>
            <a:r>
              <a:rPr lang="en-US" sz="2000" dirty="0"/>
              <a:t>(</a:t>
            </a:r>
            <a:r>
              <a:rPr lang="en-US" sz="2000" u="sng" dirty="0">
                <a:hlinkClick r:id="rId3"/>
              </a:rPr>
              <a:t>3</a:t>
            </a:r>
            <a:r>
              <a:rPr lang="en-US" sz="2000" u="sng" baseline="30000" dirty="0">
                <a:hlinkClick r:id="rId3"/>
              </a:rPr>
              <a:t>rd</a:t>
            </a:r>
            <a:r>
              <a:rPr lang="en-US" sz="2000" u="sng" dirty="0">
                <a:hlinkClick r:id="rId3"/>
              </a:rPr>
              <a:t>IMO GHG study</a:t>
            </a:r>
            <a:r>
              <a:rPr lang="en-US" sz="2000" dirty="0" smtClean="0"/>
              <a:t>).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Shipping emissions are predicted to </a:t>
            </a:r>
            <a:r>
              <a:rPr lang="en-US" sz="2000" b="1" dirty="0"/>
              <a:t>increase between 50% and 250%</a:t>
            </a:r>
            <a:r>
              <a:rPr lang="en-US" sz="2000" dirty="0"/>
              <a:t> by 2050 – depending on future economic and energy developments. 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5100815" y="4381"/>
            <a:ext cx="404318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3. Emissions from Ships</a:t>
            </a:r>
            <a:endParaRPr lang="de-DE" sz="3200" b="1" cap="small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036" y="4889208"/>
            <a:ext cx="4607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</a:t>
            </a:r>
            <a:r>
              <a:rPr lang="en-US" sz="2000" dirty="0"/>
              <a:t>ideas on technical and operational measures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Global </a:t>
            </a:r>
            <a:r>
              <a:rPr lang="en-US" sz="2000" dirty="0"/>
              <a:t>system for data collection or monitoring, reporting and verification (</a:t>
            </a:r>
            <a:r>
              <a:rPr lang="en-US" sz="2000" b="1" dirty="0"/>
              <a:t>MRV</a:t>
            </a:r>
            <a:r>
              <a:rPr lang="en-US" sz="2000" dirty="0" smtClean="0"/>
              <a:t>)</a:t>
            </a:r>
            <a:endParaRPr lang="en-GB" sz="2000" dirty="0"/>
          </a:p>
        </p:txBody>
      </p:sp>
      <p:sp>
        <p:nvSpPr>
          <p:cNvPr id="11" name="Rectangle 10"/>
          <p:cNvSpPr/>
          <p:nvPr/>
        </p:nvSpPr>
        <p:spPr>
          <a:xfrm>
            <a:off x="14520" y="6525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http://ec.europa.eu/clima/policies/transport/shipping/index_en.htm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15" y="571295"/>
            <a:ext cx="4109499" cy="27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80" y="4813284"/>
            <a:ext cx="4027419" cy="299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6992"/>
            <a:ext cx="3115601" cy="1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156"/>
            <a:ext cx="6588224" cy="466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3466" y="4381"/>
            <a:ext cx="9167466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4. Renewable engery from the Ocean</a:t>
            </a:r>
            <a:endParaRPr lang="de-DE" sz="3200" b="1" cap="smal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1129"/>
            <a:ext cx="4427984" cy="252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11521"/>
            <a:ext cx="4716016" cy="48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4313" y="1251917"/>
            <a:ext cx="2519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Environmental</a:t>
            </a:r>
          </a:p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C00000"/>
                </a:solidFill>
              </a:rPr>
              <a:t>Impact 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GB" sz="2800" b="1" dirty="0" err="1" smtClean="0">
                <a:solidFill>
                  <a:srgbClr val="C00000"/>
                </a:solidFill>
              </a:rPr>
              <a:t>Asse</a:t>
            </a:r>
            <a:r>
              <a:rPr lang="en-US" sz="2800" b="1" dirty="0" err="1" smtClean="0">
                <a:solidFill>
                  <a:srgbClr val="C00000"/>
                </a:solidFill>
              </a:rPr>
              <a:t>ssment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1156" y="2919233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Marine </a:t>
            </a:r>
          </a:p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Spatial </a:t>
            </a:r>
          </a:p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Planning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56" y="1021457"/>
            <a:ext cx="3467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024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Carbon Capture and Storage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816" y="3717032"/>
            <a:ext cx="4362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3466" y="4381"/>
            <a:ext cx="9167466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cap="small" dirty="0" smtClean="0">
                <a:solidFill>
                  <a:schemeClr val="bg1"/>
                </a:solidFill>
              </a:rPr>
              <a:t>5. </a:t>
            </a:r>
            <a:r>
              <a:rPr lang="en-US" sz="3200" b="1" cap="small" dirty="0">
                <a:solidFill>
                  <a:schemeClr val="bg1"/>
                </a:solidFill>
              </a:rPr>
              <a:t>Ocean-based  Sequestration and Marine Geoengineering</a:t>
            </a:r>
          </a:p>
        </p:txBody>
      </p:sp>
      <p:pic>
        <p:nvPicPr>
          <p:cNvPr id="8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3634" y="2499180"/>
            <a:ext cx="5628559" cy="43814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23"/>
          <p:cNvSpPr txBox="1"/>
          <p:nvPr/>
        </p:nvSpPr>
        <p:spPr>
          <a:xfrm>
            <a:off x="5312783" y="4228057"/>
            <a:ext cx="1585799" cy="3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Energy saving</a:t>
            </a:r>
          </a:p>
        </p:txBody>
      </p:sp>
      <p:sp>
        <p:nvSpPr>
          <p:cNvPr id="10" name="Shape 124"/>
          <p:cNvSpPr/>
          <p:nvPr/>
        </p:nvSpPr>
        <p:spPr>
          <a:xfrm>
            <a:off x="4998700" y="3180560"/>
            <a:ext cx="3759000" cy="44819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25"/>
          <p:cNvSpPr txBox="1"/>
          <p:nvPr/>
        </p:nvSpPr>
        <p:spPr>
          <a:xfrm>
            <a:off x="5288191" y="3165308"/>
            <a:ext cx="3892321" cy="33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Carbon Capture and Storage</a:t>
            </a:r>
          </a:p>
        </p:txBody>
      </p:sp>
      <p:sp>
        <p:nvSpPr>
          <p:cNvPr id="12" name="Shape 122"/>
          <p:cNvSpPr/>
          <p:nvPr/>
        </p:nvSpPr>
        <p:spPr>
          <a:xfrm>
            <a:off x="4998700" y="4047821"/>
            <a:ext cx="3759000" cy="822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843846" y="1105851"/>
            <a:ext cx="5012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Carbon capture and storage </a:t>
            </a:r>
          </a:p>
          <a:p>
            <a:r>
              <a:rPr lang="en-US" sz="2000" dirty="0" smtClean="0"/>
              <a:t>- CO</a:t>
            </a:r>
            <a:r>
              <a:rPr lang="en-US" sz="2000" dirty="0" smtClean="0">
                <a:latin typeface="Calibri"/>
              </a:rPr>
              <a:t>₂</a:t>
            </a:r>
            <a:r>
              <a:rPr lang="en-US" sz="2000" dirty="0" smtClean="0"/>
              <a:t> </a:t>
            </a:r>
            <a:r>
              <a:rPr lang="en-US" sz="2000" dirty="0"/>
              <a:t>released directly into seawater </a:t>
            </a:r>
            <a:endParaRPr lang="en-GB" sz="2000" dirty="0"/>
          </a:p>
          <a:p>
            <a:r>
              <a:rPr lang="en-GB" sz="2000" dirty="0" smtClean="0"/>
              <a:t>- Ocean fertilization</a:t>
            </a:r>
          </a:p>
          <a:p>
            <a:r>
              <a:rPr lang="en-GB" sz="2000" dirty="0" smtClean="0"/>
              <a:t>- Geological formation </a:t>
            </a:r>
          </a:p>
        </p:txBody>
      </p:sp>
    </p:spTree>
    <p:extLst>
      <p:ext uri="{BB962C8B-B14F-4D97-AF65-F5344CB8AC3E}">
        <p14:creationId xmlns:p14="http://schemas.microsoft.com/office/powerpoint/2010/main" val="36385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297</Words>
  <Application>Microsoft Office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Oceans Day at COP21 04 December 2015 – UNFCCC COP21 Paris, France Dorothée Herr, GMPP, IUCN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IUCN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IUCN\HerrD</dc:creator>
  <cp:lastModifiedBy>IUCN\HerrD</cp:lastModifiedBy>
  <cp:revision>139</cp:revision>
  <dcterms:created xsi:type="dcterms:W3CDTF">2015-05-11T10:55:06Z</dcterms:created>
  <dcterms:modified xsi:type="dcterms:W3CDTF">2015-12-02T21:23:10Z</dcterms:modified>
</cp:coreProperties>
</file>